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96" r:id="rId1"/>
  </p:sldMasterIdLst>
  <p:notesMasterIdLst>
    <p:notesMasterId r:id="rId12"/>
  </p:notesMasterIdLst>
  <p:sldIdLst>
    <p:sldId id="256" r:id="rId2"/>
    <p:sldId id="258" r:id="rId3"/>
    <p:sldId id="267" r:id="rId4"/>
    <p:sldId id="275" r:id="rId5"/>
    <p:sldId id="277" r:id="rId6"/>
    <p:sldId id="279" r:id="rId7"/>
    <p:sldId id="281" r:id="rId8"/>
    <p:sldId id="282" r:id="rId9"/>
    <p:sldId id="280" r:id="rId10"/>
    <p:sldId id="274" r:id="rId11"/>
  </p:sldIdLst>
  <p:sldSz cx="12192000" cy="6858000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64" autoAdjust="0"/>
    <p:restoredTop sz="94660"/>
  </p:normalViewPr>
  <p:slideViewPr>
    <p:cSldViewPr snapToGrid="0">
      <p:cViewPr varScale="1">
        <p:scale>
          <a:sx n="65" d="100"/>
          <a:sy n="65" d="100"/>
        </p:scale>
        <p:origin x="9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F7B9B4BE-190F-4DFD-BD17-90CCF20F3D04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60566309-BE70-418A-8D34-84ED8E7FADE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7244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6462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622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3806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7752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022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36460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76933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06647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50702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4215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6685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4043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7336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7911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3397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5018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9090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4013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3B24F13-3B47-4406-AFFD-7D98C1F8A1B5}" type="datetimeFigureOut">
              <a:rPr lang="ru-RU" smtClean="0"/>
              <a:t>27.03.2025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1F828-A5F7-4162-B068-0076432B62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59682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97" r:id="rId1"/>
    <p:sldLayoutId id="2147484398" r:id="rId2"/>
    <p:sldLayoutId id="2147484399" r:id="rId3"/>
    <p:sldLayoutId id="2147484400" r:id="rId4"/>
    <p:sldLayoutId id="2147484401" r:id="rId5"/>
    <p:sldLayoutId id="2147484402" r:id="rId6"/>
    <p:sldLayoutId id="2147484403" r:id="rId7"/>
    <p:sldLayoutId id="2147484404" r:id="rId8"/>
    <p:sldLayoutId id="2147484405" r:id="rId9"/>
    <p:sldLayoutId id="2147484406" r:id="rId10"/>
    <p:sldLayoutId id="2147484407" r:id="rId11"/>
    <p:sldLayoutId id="2147484408" r:id="rId12"/>
    <p:sldLayoutId id="2147484409" r:id="rId13"/>
    <p:sldLayoutId id="2147484410" r:id="rId14"/>
    <p:sldLayoutId id="2147484411" r:id="rId15"/>
    <p:sldLayoutId id="2147484412" r:id="rId16"/>
    <p:sldLayoutId id="2147484413" r:id="rId17"/>
    <p:sldLayoutId id="2147484414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E8614A-DDB3-602E-AB0E-500793BB15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1" y="386687"/>
            <a:ext cx="8791575" cy="210026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400" dirty="0"/>
              <a:t>Министерство науки и высшего образования Российской Федерации</a:t>
            </a:r>
            <a:br>
              <a:rPr lang="ru-RU" sz="2400" dirty="0"/>
            </a:br>
            <a:r>
              <a:rPr lang="ru-RU" sz="2400" dirty="0"/>
              <a:t>Федеральное государственное бюджетное образовательное учреждение высшего образования «Рыбинский государственный авиационный технический университет имени П.А. Соловьева»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6298B83-FCAE-8B0A-949C-9BA258016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377" y="4546713"/>
            <a:ext cx="8791575" cy="552205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Организация самовоспитания личности</a:t>
            </a:r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012D59BC-E7E8-41B2-8CDD-71A71016C768}"/>
              </a:ext>
            </a:extLst>
          </p:cNvPr>
          <p:cNvSpPr txBox="1">
            <a:spLocks/>
          </p:cNvSpPr>
          <p:nvPr/>
        </p:nvSpPr>
        <p:spPr>
          <a:xfrm>
            <a:off x="3365500" y="5169452"/>
            <a:ext cx="8551197" cy="11593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1"/>
                </a:solidFill>
              </a:rPr>
              <a:t>Работу выполнил студент группы ИВМ-24              Морозов А. А.</a:t>
            </a:r>
          </a:p>
          <a:p>
            <a:r>
              <a:rPr lang="ru-RU" dirty="0">
                <a:solidFill>
                  <a:schemeClr val="tx1"/>
                </a:solidFill>
              </a:rPr>
              <a:t>Преподаватель к. с. н.</a:t>
            </a:r>
            <a:r>
              <a:rPr lang="en-US" dirty="0">
                <a:solidFill>
                  <a:schemeClr val="tx1"/>
                </a:solidFill>
              </a:rPr>
              <a:t>,</a:t>
            </a:r>
            <a:r>
              <a:rPr lang="ru-RU" dirty="0">
                <a:solidFill>
                  <a:schemeClr val="tx1"/>
                </a:solidFill>
              </a:rPr>
              <a:t> доцент.		    		    	Зиновьева Т. Г.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C172D9F7-2BDD-5DA7-6403-6994B6A7DBEA}"/>
              </a:ext>
            </a:extLst>
          </p:cNvPr>
          <p:cNvSpPr txBox="1">
            <a:spLocks/>
          </p:cNvSpPr>
          <p:nvPr/>
        </p:nvSpPr>
        <p:spPr>
          <a:xfrm>
            <a:off x="2028824" y="3754438"/>
            <a:ext cx="87915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409C4D43-94F5-B00E-89DF-6315A335A88A}"/>
              </a:ext>
            </a:extLst>
          </p:cNvPr>
          <p:cNvSpPr txBox="1">
            <a:spLocks/>
          </p:cNvSpPr>
          <p:nvPr/>
        </p:nvSpPr>
        <p:spPr>
          <a:xfrm>
            <a:off x="2028824" y="3754438"/>
            <a:ext cx="87915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1B18CDFA-B209-A801-C97E-DE45ABD5675E}"/>
              </a:ext>
            </a:extLst>
          </p:cNvPr>
          <p:cNvSpPr txBox="1">
            <a:spLocks/>
          </p:cNvSpPr>
          <p:nvPr/>
        </p:nvSpPr>
        <p:spPr>
          <a:xfrm>
            <a:off x="2028824" y="3754438"/>
            <a:ext cx="87915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1DE37B82-7F36-FD68-92F4-5E92FC309936}"/>
              </a:ext>
            </a:extLst>
          </p:cNvPr>
          <p:cNvSpPr txBox="1">
            <a:spLocks/>
          </p:cNvSpPr>
          <p:nvPr/>
        </p:nvSpPr>
        <p:spPr>
          <a:xfrm>
            <a:off x="1700212" y="2696782"/>
            <a:ext cx="8791575" cy="41433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400" dirty="0"/>
              <a:t>Институт непрерывного образования</a:t>
            </a: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29C871AB-999C-5B29-491A-DD770B41F46E}"/>
              </a:ext>
            </a:extLst>
          </p:cNvPr>
          <p:cNvSpPr txBox="1">
            <a:spLocks/>
          </p:cNvSpPr>
          <p:nvPr/>
        </p:nvSpPr>
        <p:spPr>
          <a:xfrm>
            <a:off x="1700212" y="3168651"/>
            <a:ext cx="8791575" cy="5522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400" dirty="0"/>
              <a:t>Кафедра общественных наук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4B11EDC8-5171-0131-8052-689A3131C3CA}"/>
              </a:ext>
            </a:extLst>
          </p:cNvPr>
          <p:cNvSpPr txBox="1">
            <a:spLocks/>
          </p:cNvSpPr>
          <p:nvPr/>
        </p:nvSpPr>
        <p:spPr>
          <a:xfrm>
            <a:off x="1527377" y="3749127"/>
            <a:ext cx="8791575" cy="5522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400" dirty="0"/>
              <a:t>Психология и педагогика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1077AD-EACD-B253-CEAF-80D696BFD6C0}"/>
              </a:ext>
            </a:extLst>
          </p:cNvPr>
          <p:cNvSpPr txBox="1"/>
          <p:nvPr/>
        </p:nvSpPr>
        <p:spPr>
          <a:xfrm>
            <a:off x="2769010" y="6244242"/>
            <a:ext cx="60984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dirty="0"/>
              <a:t>Рыбинск 2025</a:t>
            </a:r>
          </a:p>
        </p:txBody>
      </p:sp>
    </p:spTree>
    <p:extLst>
      <p:ext uri="{BB962C8B-B14F-4D97-AF65-F5344CB8AC3E}">
        <p14:creationId xmlns:p14="http://schemas.microsoft.com/office/powerpoint/2010/main" val="2769275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0D0ACFBF-0C26-6E88-5B26-9E3E0C2E0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05" y="623571"/>
            <a:ext cx="10260990" cy="35238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Спасибо за внимание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C061BDE0-AECB-4BDB-CB18-135D1BC068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6326" y="4713349"/>
            <a:ext cx="10619041" cy="12097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Презентацию</a:t>
            </a:r>
            <a:r>
              <a:rPr lang="en-US" sz="2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выполнил</a:t>
            </a:r>
            <a:r>
              <a:rPr lang="en-US" sz="2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студент</a:t>
            </a:r>
            <a:r>
              <a:rPr lang="en-US" sz="2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группы</a:t>
            </a:r>
            <a:r>
              <a:rPr lang="en-US" sz="2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ИВМ-24 Морозов А. А.</a:t>
            </a:r>
          </a:p>
        </p:txBody>
      </p:sp>
    </p:spTree>
    <p:extLst>
      <p:ext uri="{BB962C8B-B14F-4D97-AF65-F5344CB8AC3E}">
        <p14:creationId xmlns:p14="http://schemas.microsoft.com/office/powerpoint/2010/main" val="93166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6" name="Picture 1055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58" name="Picture 1057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060" name="Oval 1059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1062" name="Picture 1061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64" name="Picture 1063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066" name="Rectangle 1065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1068" name="Rectangle 1067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64640D-1E4C-2B04-A76B-182ABEBBB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931" y="452718"/>
            <a:ext cx="463890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Актуальность</a:t>
            </a:r>
            <a:r>
              <a:rPr lang="en-US" dirty="0"/>
              <a:t> и </a:t>
            </a:r>
            <a:r>
              <a:rPr lang="en-US" dirty="0" err="1"/>
              <a:t>цель</a:t>
            </a:r>
            <a:endParaRPr lang="en-US" dirty="0"/>
          </a:p>
        </p:txBody>
      </p:sp>
      <p:sp>
        <p:nvSpPr>
          <p:cNvPr id="1070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8375" y="-1573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Объект 6" descr="Изображение выглядит как текст, облако, человек, графический дизай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CF20B477-FA17-0BB8-9DC0-A9492BF5CD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3"/>
          <a:stretch/>
        </p:blipFill>
        <p:spPr>
          <a:xfrm>
            <a:off x="3" y="10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1072" name="Rectangle 1071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1B24D-B08D-CF68-136B-B73496FFF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0950" y="2052918"/>
            <a:ext cx="4638903" cy="4195481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200" dirty="0" err="1"/>
              <a:t>Необходимость</a:t>
            </a:r>
            <a:r>
              <a:rPr lang="en-US" sz="2200" dirty="0"/>
              <a:t> </a:t>
            </a:r>
            <a:r>
              <a:rPr lang="en-US" sz="2200" dirty="0" err="1"/>
              <a:t>адаптации</a:t>
            </a:r>
            <a:r>
              <a:rPr lang="en-US" sz="2200" dirty="0"/>
              <a:t> к </a:t>
            </a:r>
            <a:r>
              <a:rPr lang="en-US" sz="2200" dirty="0" err="1"/>
              <a:t>быстро</a:t>
            </a:r>
            <a:r>
              <a:rPr lang="en-US" sz="2200" dirty="0"/>
              <a:t> </a:t>
            </a:r>
            <a:r>
              <a:rPr lang="en-US" sz="2200" dirty="0" err="1"/>
              <a:t>меняющемуся</a:t>
            </a:r>
            <a:r>
              <a:rPr lang="en-US" sz="2200" dirty="0"/>
              <a:t> </a:t>
            </a:r>
            <a:r>
              <a:rPr lang="en-US" sz="2200" dirty="0" err="1"/>
              <a:t>миру</a:t>
            </a:r>
            <a:r>
              <a:rPr lang="en-US" sz="2200" dirty="0"/>
              <a:t>.</a:t>
            </a:r>
          </a:p>
          <a:p>
            <a:r>
              <a:rPr lang="en-US" sz="2200" dirty="0" err="1"/>
              <a:t>Развитие</a:t>
            </a:r>
            <a:r>
              <a:rPr lang="en-US" sz="2200" dirty="0"/>
              <a:t> </a:t>
            </a:r>
            <a:r>
              <a:rPr lang="en-US" sz="2200" dirty="0" err="1"/>
              <a:t>самоконтроля</a:t>
            </a:r>
            <a:r>
              <a:rPr lang="en-US" sz="2200" dirty="0"/>
              <a:t>, </a:t>
            </a:r>
            <a:r>
              <a:rPr lang="en-US" sz="2200" dirty="0" err="1"/>
              <a:t>самоорганизации</a:t>
            </a:r>
            <a:r>
              <a:rPr lang="en-US" sz="2200" dirty="0"/>
              <a:t> и </a:t>
            </a:r>
            <a:r>
              <a:rPr lang="en-US" sz="2200" dirty="0" err="1"/>
              <a:t>критического</a:t>
            </a:r>
            <a:r>
              <a:rPr lang="en-US" sz="2200" dirty="0"/>
              <a:t> </a:t>
            </a:r>
            <a:r>
              <a:rPr lang="en-US" sz="2200" dirty="0" err="1"/>
              <a:t>мышления</a:t>
            </a:r>
            <a:r>
              <a:rPr lang="en-US" sz="2200" dirty="0"/>
              <a:t>.</a:t>
            </a:r>
          </a:p>
          <a:p>
            <a:r>
              <a:rPr lang="en-US" sz="2200" dirty="0" err="1"/>
              <a:t>Целью</a:t>
            </a:r>
            <a:r>
              <a:rPr lang="en-US" sz="2200" dirty="0"/>
              <a:t> </a:t>
            </a:r>
            <a:r>
              <a:rPr lang="en-US" sz="2200" dirty="0" err="1"/>
              <a:t>самовоспитание</a:t>
            </a:r>
            <a:r>
              <a:rPr lang="en-US" sz="2200" dirty="0"/>
              <a:t> </a:t>
            </a:r>
            <a:r>
              <a:rPr lang="en-US" sz="2200" dirty="0" err="1"/>
              <a:t>является</a:t>
            </a:r>
            <a:r>
              <a:rPr lang="en-US" sz="2200" dirty="0"/>
              <a:t> </a:t>
            </a:r>
            <a:r>
              <a:rPr lang="en-US" sz="2200" dirty="0" err="1"/>
              <a:t>формирование</a:t>
            </a:r>
            <a:r>
              <a:rPr lang="en-US" sz="2200" dirty="0"/>
              <a:t> </a:t>
            </a:r>
            <a:r>
              <a:rPr lang="en-US" sz="2200" dirty="0" err="1"/>
              <a:t>устойчивых</a:t>
            </a:r>
            <a:r>
              <a:rPr lang="en-US" sz="2200" dirty="0"/>
              <a:t> </a:t>
            </a:r>
            <a:r>
              <a:rPr lang="en-US" sz="2200" dirty="0" err="1"/>
              <a:t>внутренних</a:t>
            </a:r>
            <a:r>
              <a:rPr lang="en-US" sz="2200" dirty="0"/>
              <a:t> </a:t>
            </a:r>
            <a:r>
              <a:rPr lang="en-US" sz="2200" dirty="0" err="1"/>
              <a:t>ориентиров</a:t>
            </a:r>
            <a:r>
              <a:rPr lang="en-US" sz="2200" dirty="0"/>
              <a:t> и </a:t>
            </a:r>
            <a:r>
              <a:rPr lang="en-US" sz="2200" dirty="0" err="1"/>
              <a:t>независимости</a:t>
            </a:r>
            <a:r>
              <a:rPr lang="en-US" sz="2200" dirty="0"/>
              <a:t> </a:t>
            </a:r>
            <a:r>
              <a:rPr lang="en-US" sz="2200" dirty="0" err="1"/>
              <a:t>от</a:t>
            </a:r>
            <a:r>
              <a:rPr lang="en-US" sz="2200" dirty="0"/>
              <a:t> </a:t>
            </a:r>
            <a:r>
              <a:rPr lang="en-US" sz="2200" dirty="0" err="1"/>
              <a:t>внешних</a:t>
            </a:r>
            <a:r>
              <a:rPr lang="en-US" sz="2200" dirty="0"/>
              <a:t> </a:t>
            </a:r>
            <a:r>
              <a:rPr lang="en-US" sz="2200" dirty="0" err="1"/>
              <a:t>факторов</a:t>
            </a:r>
            <a:r>
              <a:rPr lang="ru-RU" sz="2200" dirty="0"/>
              <a:t>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963175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4CD611-F03F-00B4-AF02-93AB54192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1EE32C-92D9-EE6B-1412-48B3E3517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Понятие самовоспитания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844BE2-D5A2-AF92-886D-E156C9880C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8930" y="2438400"/>
            <a:ext cx="6188189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 err="1">
                <a:solidFill>
                  <a:srgbClr val="FFFFFF"/>
                </a:solidFill>
              </a:rPr>
              <a:t>Самовоспитание</a:t>
            </a:r>
            <a:r>
              <a:rPr lang="en-US" sz="2400" dirty="0">
                <a:solidFill>
                  <a:srgbClr val="FFFFFF"/>
                </a:solidFill>
              </a:rPr>
              <a:t> – это </a:t>
            </a:r>
            <a:r>
              <a:rPr lang="en-US" sz="2400" dirty="0" err="1">
                <a:solidFill>
                  <a:srgbClr val="FFFFFF"/>
                </a:solidFill>
              </a:rPr>
              <a:t>процесс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усвоения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человеком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опыта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предшествующих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поколений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посредством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внутренних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душевных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факторов</a:t>
            </a:r>
            <a:r>
              <a:rPr lang="en-US" sz="2400" dirty="0">
                <a:solidFill>
                  <a:srgbClr val="FFFFFF"/>
                </a:solidFill>
              </a:rPr>
              <a:t>, </a:t>
            </a:r>
            <a:r>
              <a:rPr lang="en-US" sz="2400" dirty="0" err="1">
                <a:solidFill>
                  <a:srgbClr val="FFFFFF"/>
                </a:solidFill>
              </a:rPr>
              <a:t>обеспечивающих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развитие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 err="1">
                <a:solidFill>
                  <a:srgbClr val="FFFFFF"/>
                </a:solidFill>
              </a:rPr>
              <a:t>Ключевым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аспектом</a:t>
            </a:r>
            <a:r>
              <a:rPr lang="en-US" sz="2400" dirty="0">
                <a:solidFill>
                  <a:srgbClr val="FFFFFF"/>
                </a:solidFill>
              </a:rPr>
              <a:t> в самовоспитании </a:t>
            </a:r>
            <a:r>
              <a:rPr lang="en-US" sz="2400" dirty="0" err="1">
                <a:solidFill>
                  <a:srgbClr val="FFFFFF"/>
                </a:solidFill>
              </a:rPr>
              <a:t>является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анализ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своих</a:t>
            </a:r>
            <a:r>
              <a:rPr lang="en-US" sz="2400" dirty="0">
                <a:solidFill>
                  <a:srgbClr val="FFFFFF"/>
                </a:solidFill>
              </a:rPr>
              <a:t> и </a:t>
            </a:r>
            <a:r>
              <a:rPr lang="en-US" sz="2400" dirty="0" err="1">
                <a:solidFill>
                  <a:srgbClr val="FFFFFF"/>
                </a:solidFill>
              </a:rPr>
              <a:t>чужих</a:t>
            </a:r>
            <a:r>
              <a:rPr lang="en-US" sz="2400" dirty="0">
                <a:solidFill>
                  <a:srgbClr val="FFFFFF"/>
                </a:solidFill>
              </a:rPr>
              <a:t> </a:t>
            </a:r>
            <a:r>
              <a:rPr lang="en-US" sz="2400" dirty="0" err="1">
                <a:solidFill>
                  <a:srgbClr val="FFFFFF"/>
                </a:solidFill>
              </a:rPr>
              <a:t>поступков</a:t>
            </a:r>
            <a:r>
              <a:rPr lang="en-US" sz="2400" dirty="0">
                <a:solidFill>
                  <a:srgbClr val="FFFFFF"/>
                </a:solidFill>
              </a:rPr>
              <a:t>.</a:t>
            </a:r>
          </a:p>
          <a:p>
            <a:pPr marL="0" indent="0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одежда, человек, в помещении, книг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6289279F-A1E0-5275-9633-CDF309CB1E5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5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00509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0EF2B1-C920-CB64-4FA6-2C1134670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9F9A704-D3FA-3F90-A731-73881F1F9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931" y="452718"/>
            <a:ext cx="463890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900"/>
              <a:t>Методы самовоспитания</a:t>
            </a:r>
            <a:endParaRPr lang="en-US" sz="3900" dirty="0"/>
          </a:p>
        </p:txBody>
      </p:sp>
      <p:sp>
        <p:nvSpPr>
          <p:cNvPr id="30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8375" y="-1573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Объект 6" descr="Изображение выглядит как мультфильм, рисунок, текст, графическая вставк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FE96A210-C523-ED94-9382-6A14C90B21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0" r="713"/>
          <a:stretch/>
        </p:blipFill>
        <p:spPr>
          <a:xfrm>
            <a:off x="3" y="10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50095302-1F98-7A63-941A-A02E041526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95235" y="1908721"/>
            <a:ext cx="5355373" cy="4195481"/>
          </a:xfr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en-US" sz="2600" dirty="0"/>
              <a:t>К </a:t>
            </a:r>
            <a:r>
              <a:rPr lang="en-US" sz="2600" dirty="0" err="1"/>
              <a:t>методам</a:t>
            </a:r>
            <a:r>
              <a:rPr lang="en-US" sz="2600" dirty="0"/>
              <a:t> </a:t>
            </a:r>
            <a:r>
              <a:rPr lang="en-US" sz="2600" dirty="0" err="1"/>
              <a:t>самовоспитания</a:t>
            </a:r>
            <a:r>
              <a:rPr lang="en-US" sz="2600" dirty="0"/>
              <a:t> </a:t>
            </a:r>
            <a:r>
              <a:rPr lang="en-US" sz="2600" dirty="0" err="1"/>
              <a:t>относят</a:t>
            </a:r>
            <a:r>
              <a:rPr lang="ru-RU" sz="2600" dirty="0"/>
              <a:t> </a:t>
            </a:r>
            <a:r>
              <a:rPr lang="en-US" sz="2600" dirty="0"/>
              <a:t>[1]:</a:t>
            </a:r>
          </a:p>
          <a:p>
            <a:pPr lvl="2"/>
            <a:r>
              <a:rPr lang="en-US" sz="2600" dirty="0" err="1"/>
              <a:t>Самопознание</a:t>
            </a:r>
            <a:r>
              <a:rPr lang="en-US" sz="2600" dirty="0"/>
              <a:t>;</a:t>
            </a:r>
          </a:p>
          <a:p>
            <a:pPr lvl="2"/>
            <a:r>
              <a:rPr lang="en-US" sz="2600" dirty="0" err="1"/>
              <a:t>Самообладание</a:t>
            </a:r>
            <a:r>
              <a:rPr lang="en-US" sz="2600" dirty="0"/>
              <a:t>;</a:t>
            </a:r>
          </a:p>
          <a:p>
            <a:pPr lvl="2"/>
            <a:r>
              <a:rPr lang="en-US" sz="2600" dirty="0" err="1"/>
              <a:t>Самостимулирование</a:t>
            </a:r>
            <a:r>
              <a:rPr lang="en-US" sz="2600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7FA7E6-5B1F-DB6E-CD71-E2F95CF2D24E}"/>
              </a:ext>
            </a:extLst>
          </p:cNvPr>
          <p:cNvSpPr txBox="1"/>
          <p:nvPr/>
        </p:nvSpPr>
        <p:spPr>
          <a:xfrm>
            <a:off x="5187847" y="5719482"/>
            <a:ext cx="68910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200" dirty="0">
                <a:solidFill>
                  <a:prstClr val="white"/>
                </a:solidFill>
              </a:rPr>
              <a:t>Столяренко Л. Д. Педагогическая психология Ростов н/Д: «Феникс», 2003. С 357.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0470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98876A-1317-D8B2-45AD-8DACAB9BE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9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48F5815A-B9BC-0D14-B687-31CF26A26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931" y="452718"/>
            <a:ext cx="463890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900" dirty="0" err="1"/>
              <a:t>Приёмы</a:t>
            </a:r>
            <a:r>
              <a:rPr lang="en-US" sz="3900" dirty="0"/>
              <a:t> </a:t>
            </a:r>
            <a:r>
              <a:rPr lang="en-US" sz="3900" dirty="0" err="1"/>
              <a:t>самовоспитания</a:t>
            </a:r>
            <a:endParaRPr lang="en-US" sz="3900" dirty="0"/>
          </a:p>
        </p:txBody>
      </p:sp>
      <p:sp>
        <p:nvSpPr>
          <p:cNvPr id="25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8375" y="-1573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8905F4C3-FCE4-A474-FF52-360032E645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" r="3270"/>
          <a:stretch/>
        </p:blipFill>
        <p:spPr>
          <a:xfrm>
            <a:off x="3" y="10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0163FA-4AF7-5D66-A506-9B610A7118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0950" y="2052918"/>
            <a:ext cx="4638903" cy="41954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 err="1"/>
              <a:t>Самообязательство</a:t>
            </a:r>
            <a:r>
              <a:rPr lang="en-US" sz="2400" dirty="0"/>
              <a:t>: </a:t>
            </a:r>
            <a:r>
              <a:rPr lang="en-US" sz="2400" dirty="0" err="1"/>
              <a:t>Постановка</a:t>
            </a:r>
            <a:r>
              <a:rPr lang="en-US" sz="2400" dirty="0"/>
              <a:t> </a:t>
            </a:r>
            <a:r>
              <a:rPr lang="en-US" sz="2400" dirty="0" err="1"/>
              <a:t>осознанных</a:t>
            </a:r>
            <a:r>
              <a:rPr lang="en-US" sz="2400" dirty="0"/>
              <a:t> </a:t>
            </a:r>
            <a:r>
              <a:rPr lang="en-US" sz="2400" dirty="0" err="1"/>
              <a:t>целей</a:t>
            </a:r>
            <a:r>
              <a:rPr lang="en-US" sz="2400" dirty="0"/>
              <a:t>;</a:t>
            </a:r>
          </a:p>
          <a:p>
            <a:r>
              <a:rPr lang="en-US" sz="2400" dirty="0" err="1"/>
              <a:t>Самоотчёт</a:t>
            </a:r>
            <a:r>
              <a:rPr lang="en-US" sz="2400" dirty="0"/>
              <a:t>: </a:t>
            </a:r>
            <a:r>
              <a:rPr lang="en-US" sz="2400" dirty="0" err="1"/>
              <a:t>Анализ</a:t>
            </a:r>
            <a:r>
              <a:rPr lang="en-US" sz="2400" dirty="0"/>
              <a:t> </a:t>
            </a:r>
            <a:r>
              <a:rPr lang="en-US" sz="2400" dirty="0" err="1"/>
              <a:t>пройденного</a:t>
            </a:r>
            <a:r>
              <a:rPr lang="en-US" sz="2400" dirty="0"/>
              <a:t> </a:t>
            </a:r>
            <a:r>
              <a:rPr lang="en-US" sz="2400" dirty="0" err="1"/>
              <a:t>пути</a:t>
            </a:r>
            <a:r>
              <a:rPr lang="en-US" sz="2400" dirty="0"/>
              <a:t>;</a:t>
            </a:r>
          </a:p>
          <a:p>
            <a:r>
              <a:rPr lang="en-US" sz="2400" dirty="0" err="1"/>
              <a:t>Самоконтроль</a:t>
            </a:r>
            <a:r>
              <a:rPr lang="en-US" sz="2400" dirty="0"/>
              <a:t>: </a:t>
            </a:r>
            <a:r>
              <a:rPr lang="en-US" sz="2400" dirty="0" err="1"/>
              <a:t>Фиксация</a:t>
            </a:r>
            <a:r>
              <a:rPr lang="en-US" sz="2400" dirty="0"/>
              <a:t> </a:t>
            </a:r>
            <a:r>
              <a:rPr lang="en-US" sz="2400" dirty="0" err="1"/>
              <a:t>поведения</a:t>
            </a:r>
            <a:r>
              <a:rPr lang="en-US" sz="2400" dirty="0"/>
              <a:t> и </a:t>
            </a:r>
            <a:r>
              <a:rPr lang="en-US" sz="2400" dirty="0" err="1"/>
              <a:t>эмоций</a:t>
            </a:r>
            <a:r>
              <a:rPr lang="en-US" sz="2400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678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536DE5-0626-5E39-E54C-917EED3C9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36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6" name="Picture 38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7" name="Oval 40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58" name="Picture 42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9" name="Picture 44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60" name="Rectangle 46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61" name="Rectangle 4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BE64C9A-3BFB-9C3F-FE8A-0E00810DD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523682"/>
            <a:ext cx="6188190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solidFill>
                  <a:srgbClr val="EBEBEB"/>
                </a:solidFill>
              </a:rPr>
              <a:t>Этапы</a:t>
            </a:r>
            <a:r>
              <a:rPr lang="en-US" dirty="0">
                <a:solidFill>
                  <a:srgbClr val="EBEBEB"/>
                </a:solidFill>
              </a:rPr>
              <a:t> </a:t>
            </a:r>
            <a:r>
              <a:rPr lang="en-US" dirty="0" err="1">
                <a:solidFill>
                  <a:srgbClr val="EBEBEB"/>
                </a:solidFill>
              </a:rPr>
              <a:t>самовоспитания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67D1DA4D-60C3-7CD3-50F6-B952E1A1E8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8930" y="2310581"/>
            <a:ext cx="618818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en-US" sz="2300" dirty="0">
                <a:solidFill>
                  <a:srgbClr val="FFFFFF"/>
                </a:solidFill>
              </a:rPr>
              <a:t>1) </a:t>
            </a:r>
            <a:r>
              <a:rPr lang="en-US" sz="2300" dirty="0" err="1">
                <a:solidFill>
                  <a:srgbClr val="FFFFFF"/>
                </a:solidFill>
              </a:rPr>
              <a:t>Физическое</a:t>
            </a:r>
            <a:r>
              <a:rPr lang="en-US" sz="2300" dirty="0">
                <a:solidFill>
                  <a:srgbClr val="FFFFFF"/>
                </a:solidFill>
              </a:rPr>
              <a:t> и </a:t>
            </a:r>
            <a:r>
              <a:rPr lang="en-US" sz="2300" dirty="0" err="1">
                <a:solidFill>
                  <a:srgbClr val="FFFFFF"/>
                </a:solidFill>
              </a:rPr>
              <a:t>волевое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самовоспитание</a:t>
            </a:r>
            <a:r>
              <a:rPr lang="en-US" sz="2300" dirty="0">
                <a:solidFill>
                  <a:srgbClr val="FFFFFF"/>
                </a:solidFill>
              </a:rPr>
              <a:t>;</a:t>
            </a:r>
          </a:p>
          <a:p>
            <a:pPr lvl="1"/>
            <a:r>
              <a:rPr lang="en-US" sz="2300" dirty="0">
                <a:solidFill>
                  <a:srgbClr val="FFFFFF"/>
                </a:solidFill>
              </a:rPr>
              <a:t>2) </a:t>
            </a:r>
            <a:r>
              <a:rPr lang="en-US" sz="2300" dirty="0" err="1">
                <a:solidFill>
                  <a:srgbClr val="FFFFFF"/>
                </a:solidFill>
              </a:rPr>
              <a:t>Нравственное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самосовершенствование</a:t>
            </a:r>
            <a:r>
              <a:rPr lang="en-US" sz="2300" dirty="0">
                <a:solidFill>
                  <a:srgbClr val="FFFFFF"/>
                </a:solidFill>
              </a:rPr>
              <a:t>;</a:t>
            </a:r>
          </a:p>
          <a:p>
            <a:pPr lvl="1"/>
            <a:r>
              <a:rPr lang="en-US" sz="2300" dirty="0">
                <a:solidFill>
                  <a:srgbClr val="FFFFFF"/>
                </a:solidFill>
              </a:rPr>
              <a:t>3) </a:t>
            </a:r>
            <a:r>
              <a:rPr lang="en-US" sz="2300" dirty="0" err="1">
                <a:solidFill>
                  <a:srgbClr val="FFFFFF"/>
                </a:solidFill>
              </a:rPr>
              <a:t>Профессиональное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самовоспитание</a:t>
            </a:r>
            <a:r>
              <a:rPr lang="en-US" sz="2300" dirty="0">
                <a:solidFill>
                  <a:srgbClr val="FFFFFF"/>
                </a:solidFill>
              </a:rPr>
              <a:t>;</a:t>
            </a:r>
          </a:p>
          <a:p>
            <a:pPr lvl="1"/>
            <a:r>
              <a:rPr lang="en-US" sz="2300" dirty="0">
                <a:solidFill>
                  <a:srgbClr val="FFFFFF"/>
                </a:solidFill>
              </a:rPr>
              <a:t>4) </a:t>
            </a:r>
            <a:r>
              <a:rPr lang="en-US" sz="2300" dirty="0" err="1">
                <a:solidFill>
                  <a:srgbClr val="FFFFFF"/>
                </a:solidFill>
              </a:rPr>
              <a:t>Социально-мировоззренческое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самовоспитание</a:t>
            </a:r>
            <a:r>
              <a:rPr lang="en-US" sz="2300" dirty="0">
                <a:solidFill>
                  <a:srgbClr val="FFFFFF"/>
                </a:solidFill>
              </a:rPr>
              <a:t>;</a:t>
            </a:r>
          </a:p>
          <a:p>
            <a:pPr lvl="1"/>
            <a:r>
              <a:rPr lang="en-US" sz="2300" dirty="0">
                <a:solidFill>
                  <a:srgbClr val="FFFFFF"/>
                </a:solidFill>
              </a:rPr>
              <a:t>5) </a:t>
            </a:r>
            <a:r>
              <a:rPr lang="en-US" sz="2300" dirty="0" err="1">
                <a:solidFill>
                  <a:srgbClr val="FFFFFF"/>
                </a:solidFill>
              </a:rPr>
              <a:t>Самоактуализация</a:t>
            </a:r>
            <a:r>
              <a:rPr lang="ru-RU" sz="2300" dirty="0">
                <a:solidFill>
                  <a:srgbClr val="FFFFFF"/>
                </a:solidFill>
              </a:rPr>
              <a:t>.</a:t>
            </a:r>
            <a:endParaRPr lang="en-US" sz="2300" dirty="0">
              <a:solidFill>
                <a:srgbClr val="FFFFFF"/>
              </a:solidFill>
            </a:endParaRPr>
          </a:p>
        </p:txBody>
      </p:sp>
      <p:sp>
        <p:nvSpPr>
          <p:cNvPr id="62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Объект 2" descr="Изображение выглядит как текст, снимок экрана, обувь, челове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43B9A432-4551-78EA-1698-CDCAE6268BF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05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50209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406B05-92B2-BFC0-B028-DDA8C6A15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5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1" name="Picture 27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3" name="Oval 29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44" name="Picture 31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5" name="Picture 33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6" name="Rectangle 35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2D6B8E-2C8A-F70F-89A8-F77371250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931" y="452718"/>
            <a:ext cx="4638903" cy="140053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900" dirty="0" err="1"/>
              <a:t>Физическое</a:t>
            </a:r>
            <a:r>
              <a:rPr lang="en-US" sz="2900" dirty="0"/>
              <a:t> и </a:t>
            </a:r>
            <a:r>
              <a:rPr lang="en-US" sz="2900" dirty="0" err="1"/>
              <a:t>волевое</a:t>
            </a:r>
            <a:r>
              <a:rPr lang="en-US" sz="2900" dirty="0"/>
              <a:t> </a:t>
            </a:r>
            <a:r>
              <a:rPr lang="en-US" sz="2900" dirty="0" err="1"/>
              <a:t>самовоспитание</a:t>
            </a:r>
            <a:r>
              <a:rPr lang="en-US" sz="2900" dirty="0"/>
              <a:t> (12–17 </a:t>
            </a:r>
            <a:r>
              <a:rPr lang="en-US" sz="2900" dirty="0" err="1"/>
              <a:t>лет</a:t>
            </a:r>
            <a:r>
              <a:rPr lang="en-US" sz="2900" dirty="0"/>
              <a:t>)</a:t>
            </a:r>
          </a:p>
        </p:txBody>
      </p:sp>
      <p:sp>
        <p:nvSpPr>
          <p:cNvPr id="40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8375" y="-1573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Объект 7" descr="Изображение выглядит как рисунок, обувь, одежда, челове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8793F28C-2975-B82A-B75E-4F499471D20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13"/>
          <a:stretch/>
        </p:blipFill>
        <p:spPr>
          <a:xfrm>
            <a:off x="3" y="10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0845423-81C4-6B15-2878-39EE2D2C2C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0950" y="2052918"/>
            <a:ext cx="4638903" cy="41954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 err="1"/>
              <a:t>Формирование</a:t>
            </a:r>
            <a:r>
              <a:rPr lang="en-US" sz="2400" dirty="0"/>
              <a:t> </a:t>
            </a:r>
            <a:r>
              <a:rPr lang="en-US" sz="2400" dirty="0" err="1"/>
              <a:t>качеств</a:t>
            </a:r>
            <a:r>
              <a:rPr lang="en-US" sz="2400" dirty="0"/>
              <a:t>:</a:t>
            </a:r>
          </a:p>
          <a:p>
            <a:pPr lvl="1"/>
            <a:r>
              <a:rPr lang="en-US" sz="2400" dirty="0" err="1"/>
              <a:t>Смелость</a:t>
            </a:r>
            <a:r>
              <a:rPr lang="en-US" sz="2400" dirty="0"/>
              <a:t>;</a:t>
            </a:r>
          </a:p>
          <a:p>
            <a:pPr lvl="1"/>
            <a:r>
              <a:rPr lang="ru-RU" sz="2400" dirty="0"/>
              <a:t>В</a:t>
            </a:r>
            <a:r>
              <a:rPr lang="en-US" sz="2400" dirty="0" err="1"/>
              <a:t>ыдержка</a:t>
            </a:r>
            <a:r>
              <a:rPr lang="en-US" sz="2400" dirty="0"/>
              <a:t>;</a:t>
            </a:r>
          </a:p>
          <a:p>
            <a:pPr lvl="1"/>
            <a:r>
              <a:rPr lang="ru-RU" sz="2400" dirty="0"/>
              <a:t>У</a:t>
            </a:r>
            <a:r>
              <a:rPr lang="en-US" sz="2400" dirty="0" err="1"/>
              <a:t>веренность</a:t>
            </a:r>
            <a:r>
              <a:rPr lang="en-US" sz="2400" dirty="0"/>
              <a:t> в </a:t>
            </a:r>
            <a:r>
              <a:rPr lang="en-US" sz="2400" dirty="0" err="1"/>
              <a:t>себе</a:t>
            </a:r>
            <a:r>
              <a:rPr lang="ru-RU" sz="2400" dirty="0"/>
              <a:t>;</a:t>
            </a:r>
            <a:r>
              <a:rPr lang="en-US" sz="2400" dirty="0"/>
              <a:t> </a:t>
            </a:r>
            <a:r>
              <a:rPr lang="ru-RU" sz="2400" dirty="0"/>
              <a:t>С</a:t>
            </a:r>
            <a:r>
              <a:rPr lang="en-US" sz="2400" dirty="0" err="1"/>
              <a:t>амообладание</a:t>
            </a:r>
            <a:r>
              <a:rPr lang="ru-RU" sz="2400" dirty="0"/>
              <a:t>;</a:t>
            </a:r>
            <a:r>
              <a:rPr lang="en-US" sz="2400" dirty="0"/>
              <a:t> </a:t>
            </a:r>
            <a:r>
              <a:rPr lang="ru-RU" sz="2400" dirty="0"/>
              <a:t>К</a:t>
            </a:r>
            <a:r>
              <a:rPr lang="en-US" sz="2400" dirty="0" err="1"/>
              <a:t>онтроль</a:t>
            </a:r>
            <a:r>
              <a:rPr lang="en-US" sz="2400" dirty="0"/>
              <a:t> </a:t>
            </a:r>
            <a:r>
              <a:rPr lang="en-US" sz="2400" dirty="0" err="1"/>
              <a:t>эмоций</a:t>
            </a:r>
            <a:r>
              <a:rPr lang="en-US" sz="2400" dirty="0"/>
              <a:t>.</a:t>
            </a:r>
          </a:p>
          <a:p>
            <a:r>
              <a:rPr lang="en-US" sz="2400" dirty="0" err="1"/>
              <a:t>Методы</a:t>
            </a:r>
            <a:r>
              <a:rPr lang="en-US" sz="2400" dirty="0"/>
              <a:t> </a:t>
            </a:r>
            <a:r>
              <a:rPr lang="en-US" sz="2400" dirty="0" err="1"/>
              <a:t>развития</a:t>
            </a:r>
            <a:r>
              <a:rPr lang="en-US" sz="2400" dirty="0"/>
              <a:t>:</a:t>
            </a:r>
          </a:p>
          <a:p>
            <a:pPr lvl="1"/>
            <a:r>
              <a:rPr lang="en-US" sz="2400" dirty="0" err="1"/>
              <a:t>Занятия</a:t>
            </a:r>
            <a:r>
              <a:rPr lang="en-US" sz="2400" dirty="0"/>
              <a:t> </a:t>
            </a:r>
            <a:r>
              <a:rPr lang="en-US" sz="2400" dirty="0" err="1"/>
              <a:t>спортом</a:t>
            </a:r>
            <a:r>
              <a:rPr lang="ru-RU" sz="2400" dirty="0"/>
              <a:t>;</a:t>
            </a:r>
            <a:r>
              <a:rPr lang="en-US" sz="2400" dirty="0"/>
              <a:t> </a:t>
            </a:r>
            <a:r>
              <a:rPr lang="ru-RU" sz="2400" dirty="0"/>
              <a:t>Ф</a:t>
            </a:r>
            <a:r>
              <a:rPr lang="en-US" sz="2400" dirty="0" err="1"/>
              <a:t>изическая</a:t>
            </a:r>
            <a:r>
              <a:rPr lang="en-US" sz="2400" dirty="0"/>
              <a:t> </a:t>
            </a:r>
            <a:r>
              <a:rPr lang="en-US" sz="2400" dirty="0" err="1"/>
              <a:t>культура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6606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3B1C62-CA58-48AB-20F6-C45E920E3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5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65" name="Picture 5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66" name="Oval 5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67" name="Picture 5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68" name="Picture 5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69" name="Rectangle 6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17D8D5-1881-7E93-7126-18C580582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dirty="0" err="1"/>
              <a:t>Нравственное</a:t>
            </a:r>
            <a:r>
              <a:rPr lang="en-US" sz="3200" dirty="0"/>
              <a:t> </a:t>
            </a:r>
            <a:r>
              <a:rPr lang="en-US" sz="3200" dirty="0" err="1"/>
              <a:t>самосовершенство</a:t>
            </a:r>
            <a:r>
              <a:rPr lang="ru-RU" sz="3200" dirty="0"/>
              <a:t>-</a:t>
            </a:r>
            <a:r>
              <a:rPr lang="en-US" sz="3200" dirty="0" err="1"/>
              <a:t>вание</a:t>
            </a:r>
            <a:r>
              <a:rPr lang="en-US" sz="3200" dirty="0"/>
              <a:t> (18–20 </a:t>
            </a:r>
            <a:r>
              <a:rPr lang="en-US" sz="3200" dirty="0" err="1"/>
              <a:t>лет</a:t>
            </a:r>
            <a:r>
              <a:rPr lang="en-US" sz="3200" dirty="0"/>
              <a:t>)</a:t>
            </a:r>
          </a:p>
        </p:txBody>
      </p:sp>
      <p:pic>
        <p:nvPicPr>
          <p:cNvPr id="7" name="Объект 6" descr="Изображение выглядит как фрукт, картина, рисунок, иллюстрация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4B99134-CF85-EC2D-1A54-ECF94B998C4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5604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495DDCFA-D3DE-4CEB-8AFF-C6501187E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30D16D1-4C18-5E4C-DA78-4B14EFAF2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668" y="2438400"/>
            <a:ext cx="4802031" cy="380999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 err="1"/>
              <a:t>Формирование</a:t>
            </a:r>
            <a:r>
              <a:rPr lang="en-US" sz="2400" dirty="0"/>
              <a:t> </a:t>
            </a:r>
            <a:r>
              <a:rPr lang="en-US" sz="2400" dirty="0" err="1"/>
              <a:t>моральных</a:t>
            </a:r>
            <a:r>
              <a:rPr lang="en-US" sz="2400" dirty="0"/>
              <a:t> </a:t>
            </a:r>
            <a:r>
              <a:rPr lang="en-US" sz="2400" dirty="0" err="1"/>
              <a:t>норм</a:t>
            </a:r>
            <a:r>
              <a:rPr lang="en-US" sz="2400" dirty="0"/>
              <a:t>.</a:t>
            </a:r>
          </a:p>
          <a:p>
            <a:r>
              <a:rPr lang="en-US" sz="2400" dirty="0" err="1"/>
              <a:t>Оценка</a:t>
            </a:r>
            <a:r>
              <a:rPr lang="en-US" sz="2400" dirty="0"/>
              <a:t> </a:t>
            </a:r>
            <a:r>
              <a:rPr lang="en-US" sz="2400" dirty="0" err="1"/>
              <a:t>поведения</a:t>
            </a:r>
            <a:r>
              <a:rPr lang="en-US" sz="2400" dirty="0"/>
              <a:t> </a:t>
            </a:r>
            <a:r>
              <a:rPr lang="en-US" sz="2400" dirty="0" err="1"/>
              <a:t>через</a:t>
            </a:r>
            <a:r>
              <a:rPr lang="en-US" sz="2400" dirty="0"/>
              <a:t> </a:t>
            </a:r>
            <a:r>
              <a:rPr lang="en-US" sz="2400" dirty="0" err="1"/>
              <a:t>призму</a:t>
            </a:r>
            <a:r>
              <a:rPr lang="en-US" sz="2400" dirty="0"/>
              <a:t> </a:t>
            </a:r>
            <a:r>
              <a:rPr lang="en-US" sz="2400" dirty="0" err="1"/>
              <a:t>общественных</a:t>
            </a:r>
            <a:r>
              <a:rPr lang="en-US" sz="2400" dirty="0"/>
              <a:t> </a:t>
            </a:r>
            <a:r>
              <a:rPr lang="en-US" sz="2400" dirty="0" err="1"/>
              <a:t>стандартов</a:t>
            </a:r>
            <a:r>
              <a:rPr lang="en-US" sz="2400" dirty="0"/>
              <a:t>.</a:t>
            </a:r>
          </a:p>
          <a:p>
            <a:r>
              <a:rPr lang="en-US" sz="2400" dirty="0" err="1"/>
              <a:t>Столкновение</a:t>
            </a:r>
            <a:r>
              <a:rPr lang="en-US" sz="2400" dirty="0"/>
              <a:t> с </a:t>
            </a:r>
            <a:r>
              <a:rPr lang="en-US" sz="2400" dirty="0" err="1"/>
              <a:t>первыми</a:t>
            </a:r>
            <a:r>
              <a:rPr lang="en-US" sz="2400" dirty="0"/>
              <a:t> </a:t>
            </a:r>
            <a:r>
              <a:rPr lang="en-US" sz="2400" dirty="0" err="1"/>
              <a:t>противоречиями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14276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7D10E7-DCA3-0D5F-33E5-FD0542CBC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006" y="537164"/>
            <a:ext cx="4985469" cy="146987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6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Роль взрослых в самовоспитании</a:t>
            </a:r>
            <a:r>
              <a:rPr lang="ru-RU" sz="36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личности</a:t>
            </a:r>
            <a:endParaRPr lang="en-US" sz="3600" b="0" i="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Объект 5" descr="Изображение выглядит как одежда, мальчик, обувь, мультфильм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94674B68-D6F7-52D6-87EB-C4A653FAEA2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20" y="691763"/>
            <a:ext cx="4167477" cy="555663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1DDB709B-AB87-5950-2A62-63D7688037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24005" y="2390015"/>
            <a:ext cx="4985470" cy="39107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Особенное влияние на детей и подростков посредством примера.</a:t>
            </a:r>
          </a:p>
          <a:p>
            <a:r>
              <a:rPr lang="en-US" sz="2200" dirty="0"/>
              <a:t>Помощь юношам и девушкам при их «столкновении» с реальностью.</a:t>
            </a:r>
          </a:p>
          <a:p>
            <a:r>
              <a:rPr lang="en-US" sz="2200" dirty="0"/>
              <a:t>В старшем возрасте роль преподавателей раскрыть поле возможных выборов и их последствий.</a:t>
            </a:r>
          </a:p>
        </p:txBody>
      </p:sp>
    </p:spTree>
    <p:extLst>
      <p:ext uri="{BB962C8B-B14F-4D97-AF65-F5344CB8AC3E}">
        <p14:creationId xmlns:p14="http://schemas.microsoft.com/office/powerpoint/2010/main" val="37786167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Зеленый и желтый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967</TotalTime>
  <Words>332</Words>
  <Application>Microsoft Office PowerPoint</Application>
  <PresentationFormat>Широкоэкранный</PresentationFormat>
  <Paragraphs>48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Aptos</vt:lpstr>
      <vt:lpstr>Century Gothic</vt:lpstr>
      <vt:lpstr>Wingdings 3</vt:lpstr>
      <vt:lpstr>Ион</vt:lpstr>
      <vt:lpstr>Министерство науки и высшего образования Российской Федерации Федеральное государственное бюджетное образовательное учреждение высшего образования «Рыбинский государственный авиационный технический университет имени П.А. Соловьева»</vt:lpstr>
      <vt:lpstr>Актуальность и цель</vt:lpstr>
      <vt:lpstr>Понятие самовоспитания</vt:lpstr>
      <vt:lpstr>Методы самовоспитания</vt:lpstr>
      <vt:lpstr>Приёмы самовоспитания</vt:lpstr>
      <vt:lpstr>Этапы самовоспитания</vt:lpstr>
      <vt:lpstr>Физическое и волевое самовоспитание (12–17 лет)</vt:lpstr>
      <vt:lpstr>Нравственное самосовершенство-вание (18–20 лет)</vt:lpstr>
      <vt:lpstr>Роль взрослых в самовоспитании личности</vt:lpstr>
      <vt:lpstr>Спасибо за внимание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My Office</dc:creator>
  <cp:lastModifiedBy>My Office</cp:lastModifiedBy>
  <cp:revision>284</cp:revision>
  <cp:lastPrinted>2024-10-13T21:53:40Z</cp:lastPrinted>
  <dcterms:created xsi:type="dcterms:W3CDTF">2024-09-19T14:22:21Z</dcterms:created>
  <dcterms:modified xsi:type="dcterms:W3CDTF">2025-03-27T21:09:17Z</dcterms:modified>
</cp:coreProperties>
</file>

<file path=docProps/thumbnail.jpeg>
</file>